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0</c:v>
                </c:pt>
                <c:pt idx="3">
                  <c:v>46</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Sheet1!$B$2:$B$6</c:f>
              <c:numCache>
                <c:formatCode>0.0</c:formatCode>
                <c:ptCount val="5"/>
                <c:pt idx="0">
                  <c:v>7.8</c:v>
                </c:pt>
                <c:pt idx="1">
                  <c:v>7.6</c:v>
                </c:pt>
                <c:pt idx="2">
                  <c:v>7.6</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Sheet1!$C$2:$C$6</c:f>
              <c:numCache>
                <c:formatCode>0.0</c:formatCode>
                <c:ptCount val="5"/>
                <c:pt idx="0">
                  <c:v>2.2000000000000002</c:v>
                </c:pt>
                <c:pt idx="1">
                  <c:v>2.4000000000000004</c:v>
                </c:pt>
                <c:pt idx="2">
                  <c:v>2.4000000000000004</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Sheet1!$B$2:$B$6</c:f>
              <c:numCache>
                <c:formatCode>0.0</c:formatCode>
                <c:ptCount val="5"/>
                <c:pt idx="0">
                  <c:v>6.9</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Sheet1!$C$2:$C$6</c:f>
              <c:numCache>
                <c:formatCode>0.0</c:formatCode>
                <c:ptCount val="5"/>
                <c:pt idx="0">
                  <c:v>3.0999999999999996</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0.18100689855500018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9.093599999999924E-2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0.94936000000000043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9.0936000000000128E-2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0.32617899999999977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0.6433870000000006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6.904204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0.18823217342530008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8.9735999999999372E-2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0.93682800000000022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8.973500000000012E-2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0.32187299999999919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0.88455500000000065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7.2225000000000001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1.5512490000000003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0.41700999999999944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0.11625900000000033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1.2137299999999991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0.11625900000000122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0.41700999999999944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0.11889400000000094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8.5373199999999994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0.10717399999999966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0.33976900000000043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9.4724999999999504E-2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0.98891400000000029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9.4725000000000392E-2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0.3397679999999994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0.60725500000000032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7.0554880000000004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0.17314400000000063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0.32670099999999991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9.1080999999999968E-2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0.95087900000000047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9.1080999999999079E-2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0.32670000000000066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0.81106600000000029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7.6269859999999996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0.13730599999999882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0.12278600000000139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3.4231000000000122E-2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0.3573739999999983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3.423200000000115E-2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0.12278599999999962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0.21351100000000045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9.0740940000000005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5</c:v>
                </c:pt>
                <c:pt idx="1">
                  <c:v>36</c:v>
                </c:pt>
                <c:pt idx="2">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0.12735999999999992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0.31433099999999969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8.7633000000000294E-2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0.91487699999999972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8.7633000000000294E-2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0.31433100000000014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0.78961199999999998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4.1886289999999997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0.35644799999999943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0.33239600000000014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9.266899999999989E-2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0.96745500000000018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9.266899999999989E-2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0.332395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0.89107200000000031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6.2864870000000002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0.39455298525759996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0.15034499999999973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1.5695730000000001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0.15034400000000048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0.53927000000000014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0.70332900000000009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7.6807540000000003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0.93660499999999924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0.38639700000000055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0.10772400000000015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1.1246290000000005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0.10772399999999926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0.38639700000000055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0.44379599999999897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7.7150660000000002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1.2406970000000004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0.40192899999999998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0.11205499999999979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1.169835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0.11205499999999979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0.40192899999999998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0.90380200000000066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5.9934630000000002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The hospital and ward Q8. How clean was the hospital room or ward that you were in?</c:v>
                </c:pt>
                <c:pt idx="2">
                  <c:v>The hospital and ward Q14. Were you able to get hospital food outside of set meal times?</c:v>
                </c:pt>
                <c:pt idx="3">
                  <c:v>Admission to hospital Q2. How did you feel about the length of time you were on the waiting list before your admission to hospital?</c:v>
                </c:pt>
                <c:pt idx="4">
                  <c:v>Leaving hospital Q37. Did hospital staff discuss with you whether you would need any additional equipment in your home, or any changes to your home, after leaving the hospital?</c:v>
                </c:pt>
              </c:strCache>
            </c:strRef>
          </c:cat>
          <c:val>
            <c:numRef>
              <c:f>Sheet1!$B$2:$B$6</c:f>
              <c:numCache>
                <c:formatCode>0.0</c:formatCode>
                <c:ptCount val="5"/>
                <c:pt idx="0">
                  <c:v>7.1</c:v>
                </c:pt>
                <c:pt idx="1">
                  <c:v>9.3000000000000007</c:v>
                </c:pt>
                <c:pt idx="2">
                  <c:v>6.1</c:v>
                </c:pt>
                <c:pt idx="3">
                  <c:v>7.7</c:v>
                </c:pt>
                <c:pt idx="4">
                  <c:v>8.5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The hospital and ward Q8. How clean was the hospital room or ward that you were in?</c:v>
                </c:pt>
                <c:pt idx="2">
                  <c:v>The hospital and ward Q14. Were you able to get hospital food outside of set meal times?</c:v>
                </c:pt>
                <c:pt idx="3">
                  <c:v>Admission to hospital Q2. How did you feel about the length of time you were on the waiting list before your admission to hospital?</c:v>
                </c:pt>
                <c:pt idx="4">
                  <c:v>Leaving hospital Q37. Did hospital staff discuss with you whether you would need any additional equipment in your home, or any changes to your home, after leaving the hospital?</c:v>
                </c:pt>
              </c:strCache>
            </c:strRef>
          </c:cat>
          <c:val>
            <c:numRef>
              <c:f>Sheet1!$C$2:$C$6</c:f>
              <c:numCache>
                <c:formatCode>0.0</c:formatCode>
                <c:ptCount val="5"/>
                <c:pt idx="0">
                  <c:v>6.8</c:v>
                </c:pt>
                <c:pt idx="1">
                  <c:v>9.1</c:v>
                </c:pt>
                <c:pt idx="2">
                  <c:v>5.9</c:v>
                </c:pt>
                <c:pt idx="3">
                  <c:v>7.5</c:v>
                </c:pt>
                <c:pt idx="4">
                  <c:v>8.3000000000000007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Your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Your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Your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Your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Your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Your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Your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Your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1.14486526703929</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Sheet1!$B$2:$B$6</c:f>
              <c:numCache>
                <c:formatCode>0.0</c:formatCode>
                <c:ptCount val="5"/>
                <c:pt idx="0">
                  <c:v>1.6</c:v>
                </c:pt>
                <c:pt idx="1">
                  <c:v>1.6</c:v>
                </c:pt>
                <c:pt idx="2">
                  <c:v>1.6</c:v>
                </c:pt>
                <c:pt idx="3">
                  <c:v>1.4</c:v>
                </c:pt>
                <c:pt idx="4">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Sheet1!$C$2:$C$6</c:f>
              <c:numCache>
                <c:formatCode>0.0</c:formatCode>
                <c:ptCount val="5"/>
                <c:pt idx="0">
                  <c:v>8.4</c:v>
                </c:pt>
                <c:pt idx="1">
                  <c:v>8.4</c:v>
                </c:pt>
                <c:pt idx="2">
                  <c:v>8.4</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Sheet1!$B$2:$B$6</c:f>
              <c:numCache>
                <c:formatCode>0.0</c:formatCode>
                <c:ptCount val="5"/>
                <c:pt idx="0">
                  <c:v>0.7</c:v>
                </c:pt>
                <c:pt idx="1">
                  <c:v>0.8</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Sheet1!$C$2:$C$6</c:f>
              <c:numCache>
                <c:formatCode>0.0</c:formatCode>
                <c:ptCount val="5"/>
                <c:pt idx="0">
                  <c:v>9.3000000000000007</c:v>
                </c:pt>
                <c:pt idx="1">
                  <c:v>9.1999999999999993</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0.11827755719060001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0.12251000000000001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1.2789840000000001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0.12250999999999967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0.43943000000000021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0.86186000000000007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1.144865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Your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Your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Your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Your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Your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Your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Your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Your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9.0784140245073601</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Operations and procedures Q33. Beforehand, how well did hospital staff explain how you might feel after you had the operations or procedures?</c:v>
                </c:pt>
                <c:pt idx="1">
                  <c:v>Leaving hospital Q39. Before you left hospital, were you given any information about what you should or should not do after leaving hospital?</c:v>
                </c:pt>
                <c:pt idx="2">
                  <c:v>Leaving hospital Q41. Thinking about any medicine you were to take at home, were you given any of the following?</c:v>
                </c:pt>
                <c:pt idx="3">
                  <c:v>The hospital and ward Q5. Were you ever prevented from sleeping at night by noise from staff?</c:v>
                </c:pt>
                <c:pt idx="4">
                  <c:v>Operations and procedures Q34. After the operations or procedures, how well did hospital staff explain how the operation or procedure had gone?</c:v>
                </c:pt>
              </c:strCache>
            </c:strRef>
          </c:cat>
          <c:val>
            <c:numRef>
              <c:f>Sheet1!$B$2:$B$6</c:f>
              <c:numCache>
                <c:formatCode>0.0</c:formatCode>
                <c:ptCount val="5"/>
                <c:pt idx="0">
                  <c:v>7.2</c:v>
                </c:pt>
                <c:pt idx="1">
                  <c:v>7.6</c:v>
                </c:pt>
                <c:pt idx="2">
                  <c:v>4.2</c:v>
                </c:pt>
                <c:pt idx="3">
                  <c:v>7.8</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Operations and procedures Q33. Beforehand, how well did hospital staff explain how you might feel after you had the operations or procedures?</c:v>
                </c:pt>
                <c:pt idx="1">
                  <c:v>Leaving hospital Q39. Before you left hospital, were you given any information about what you should or should not do after leaving hospital?</c:v>
                </c:pt>
                <c:pt idx="2">
                  <c:v>Leaving hospital Q41. Thinking about any medicine you were to take at home, were you given any of the following?</c:v>
                </c:pt>
                <c:pt idx="3">
                  <c:v>The hospital and ward Q5. Were you ever prevented from sleeping at night by noise from staff?</c:v>
                </c:pt>
                <c:pt idx="4">
                  <c:v>Operations and procedures Q34. After the operations or procedures, how well did hospital staff explain how the operation or procedure had gone?</c:v>
                </c:pt>
              </c:strCache>
            </c:strRef>
          </c:cat>
          <c:val>
            <c:numRef>
              <c:f>Sheet1!$C$2:$C$6</c:f>
              <c:numCache>
                <c:formatCode>0.0</c:formatCode>
                <c:ptCount val="5"/>
                <c:pt idx="0">
                  <c:v>7.6</c:v>
                </c:pt>
                <c:pt idx="1">
                  <c:v>8</c:v>
                </c:pt>
                <c:pt idx="2">
                  <c:v>4.5999999999999996</c:v>
                </c:pt>
                <c:pt idx="3">
                  <c:v>8.1</c:v>
                </c:pt>
                <c:pt idx="4">
                  <c:v>7.9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Sheet1!$B$2:$B$6</c:f>
              <c:numCache>
                <c:formatCode>0.0</c:formatCode>
                <c:ptCount val="5"/>
                <c:pt idx="0">
                  <c:v>9.4</c:v>
                </c:pt>
                <c:pt idx="1">
                  <c:v>9.3000000000000007</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Sheet1!$C$2:$C$6</c:f>
              <c:numCache>
                <c:formatCode>0.0</c:formatCode>
                <c:ptCount val="5"/>
                <c:pt idx="0">
                  <c:v>0.59999999999999964</c:v>
                </c:pt>
                <c:pt idx="1">
                  <c:v>0.69999999999999929</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Sheet1!$B$2:$B$6</c:f>
              <c:numCache>
                <c:formatCode>0.0</c:formatCode>
                <c:ptCount val="5"/>
                <c:pt idx="0">
                  <c:v>8.6999999999999993</c:v>
                </c:pt>
                <c:pt idx="1">
                  <c:v>8.8000000000000007</c:v>
                </c:pt>
                <c:pt idx="2">
                  <c:v>8.8000000000000007</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Sheet1!$C$2:$C$6</c:f>
              <c:numCache>
                <c:formatCode>0.0</c:formatCode>
                <c:ptCount val="5"/>
                <c:pt idx="0">
                  <c:v>1.3000000000000007</c:v>
                </c:pt>
                <c:pt idx="1">
                  <c:v>1.1999999999999993</c:v>
                </c:pt>
                <c:pt idx="2">
                  <c:v>1.1999999999999993</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0.26333300000000115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0.21880399999999867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6.1002000000000223E-2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0.63684300000000071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6.1000999999999195E-2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0.21880499999999969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9.0791000000001176E-2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9.0784140000000004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Your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Your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Your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Your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Your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Your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Your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Your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8.1510069583078408</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Sheet1!$B$2:$B$6</c:f>
              <c:numCache>
                <c:formatCode>0.0</c:formatCode>
                <c:ptCount val="5"/>
                <c:pt idx="0">
                  <c:v>8.8000000000000007</c:v>
                </c:pt>
                <c:pt idx="1">
                  <c:v>8.6</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Sheet1!$C$2:$C$6</c:f>
              <c:numCache>
                <c:formatCode>0.0</c:formatCode>
                <c:ptCount val="5"/>
                <c:pt idx="0">
                  <c:v>1.1999999999999993</c:v>
                </c:pt>
                <c:pt idx="1">
                  <c:v>1.4000000000000004</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Sheet1!$B$2:$B$6</c:f>
              <c:numCache>
                <c:formatCode>0.0</c:formatCode>
                <c:ptCount val="5"/>
                <c:pt idx="0">
                  <c:v>7.8</c:v>
                </c:pt>
                <c:pt idx="1">
                  <c:v>7.8</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Sheet1!$C$2:$C$6</c:f>
              <c:numCache>
                <c:formatCode>0.0</c:formatCode>
                <c:ptCount val="5"/>
                <c:pt idx="0">
                  <c:v>2.2000000000000002</c:v>
                </c:pt>
                <c:pt idx="1">
                  <c:v>2.2000000000000002</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0.27049302827430033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8.0651999999999724E-2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0.84199600000000085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8.0651999999998836E-2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0.28929100000000041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0.47035600000000066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8.1510069999999999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5.9</c:v>
                </c:pt>
                <c:pt idx="1">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4.0999999999999996</c:v>
                </c:pt>
                <c:pt idx="1">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Your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Your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Your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Your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Your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Your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Your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Your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7.4027354810278796</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Sheet1!$B$2:$B$6</c:f>
              <c:numCache>
                <c:formatCode>0.0</c:formatCode>
                <c:ptCount val="5"/>
                <c:pt idx="0">
                  <c:v>8</c:v>
                </c:pt>
                <c:pt idx="1">
                  <c:v>7.8</c:v>
                </c:pt>
                <c:pt idx="2">
                  <c:v>7.8</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Sheet1!$C$2:$C$6</c:f>
              <c:numCache>
                <c:formatCode>0.0</c:formatCode>
                <c:ptCount val="5"/>
                <c:pt idx="0">
                  <c:v>2</c:v>
                </c:pt>
                <c:pt idx="1">
                  <c:v>2.2000000000000002</c:v>
                </c:pt>
                <c:pt idx="2">
                  <c:v>2.2000000000000002</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5.8</c:v>
                </c:pt>
                <c:pt idx="1">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4.2</c:v>
                </c:pt>
                <c:pt idx="1">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Sheet1!$B$2:$B$6</c:f>
              <c:numCache>
                <c:formatCode>0.0</c:formatCode>
                <c:ptCount val="5"/>
                <c:pt idx="0">
                  <c:v>6.6</c:v>
                </c:pt>
                <c:pt idx="1">
                  <c:v>6.7</c:v>
                </c:pt>
                <c:pt idx="2">
                  <c:v>6.7</c:v>
                </c:pt>
                <c:pt idx="3">
                  <c:v>6.9</c:v>
                </c:pt>
                <c:pt idx="4">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Sheet1!$C$2:$C$6</c:f>
              <c:numCache>
                <c:formatCode>0.0</c:formatCode>
                <c:ptCount val="5"/>
                <c:pt idx="0">
                  <c:v>3.4000000000000004</c:v>
                </c:pt>
                <c:pt idx="1">
                  <c:v>3.3</c:v>
                </c:pt>
                <c:pt idx="2">
                  <c:v>3.3</c:v>
                </c:pt>
                <c:pt idx="3">
                  <c:v>3.0999999999999996</c:v>
                </c:pt>
                <c:pt idx="4">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8.6999999999999993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0.4971264419409005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0.16524699999999992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1.7251620000000001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0.7579729999999989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0.79784200000000105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7.0814649999999997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5.7</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4.3</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9.5</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8.462000000000014E-2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0.48324299999999987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0.13472500000000043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1.4065049999999992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0.61796800000000118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0.3567499999999999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7.7240060000000001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Your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Your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Your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Your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Your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Your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Your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Your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7.7282352557987002</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Sheet1!$B$2:$B$6</c:f>
              <c:numCache>
                <c:formatCode>0.0</c:formatCode>
                <c:ptCount val="5"/>
                <c:pt idx="0">
                  <c:v>8.3000000000000007</c:v>
                </c:pt>
                <c:pt idx="1">
                  <c:v>8.1</c:v>
                </c:pt>
                <c:pt idx="2">
                  <c:v>8.1</c:v>
                </c:pt>
                <c:pt idx="3">
                  <c:v>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Sheet1!$C$2:$C$6</c:f>
              <c:numCache>
                <c:formatCode>0.0</c:formatCode>
                <c:ptCount val="5"/>
                <c:pt idx="0">
                  <c:v>1.6999999999999993</c:v>
                </c:pt>
                <c:pt idx="1">
                  <c:v>1.9000000000000004</c:v>
                </c:pt>
                <c:pt idx="2">
                  <c:v>1.9000000000000004</c:v>
                </c:pt>
                <c:pt idx="3">
                  <c:v>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4.0999999999999996</c:v>
                </c:pt>
                <c:pt idx="1">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5.9</c:v>
                </c:pt>
                <c:pt idx="1">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c:v>
                </c:pt>
                <c:pt idx="1">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Sheet1!$B$2:$B$6</c:f>
              <c:numCache>
                <c:formatCode>0.0</c:formatCode>
                <c:ptCount val="5"/>
                <c:pt idx="0">
                  <c:v>7.3</c:v>
                </c:pt>
                <c:pt idx="1">
                  <c:v>7.4</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Sheet1!$C$2:$C$6</c:f>
              <c:numCache>
                <c:formatCode>0.0</c:formatCode>
                <c:ptCount val="5"/>
                <c:pt idx="0">
                  <c:v>2.7</c:v>
                </c:pt>
                <c:pt idx="1">
                  <c:v>2.5999999999999996</c:v>
                </c:pt>
                <c:pt idx="2">
                  <c:v>2.5</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5.7</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4.3</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1.1000000000000001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0.8</c:v>
                </c:pt>
                <c:pt idx="1">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9.1999999999999993</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94.777600000000007</c:v>
                </c:pt>
                <c:pt idx="1">
                  <c:v>1.1605000000000001</c:v>
                </c:pt>
                <c:pt idx="2">
                  <c:v>0.77370000000000005</c:v>
                </c:pt>
                <c:pt idx="3">
                  <c:v>0.58030000000000004</c:v>
                </c:pt>
                <c:pt idx="4">
                  <c:v>0.58030000000000004</c:v>
                </c:pt>
                <c:pt idx="5">
                  <c:v>2.1276999999999999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0.11584799999999973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0.44389500000000037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0.12375499999999917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1.2919810000000007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0.56765000000000043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0.52932799999999958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7.6074440000000001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4.3376097101900157E-2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0.1854009999999997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1.9355690000000001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0.85041900000000048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1.6595319999999996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6.1858389999999996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0.11583100000000002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0.30498600000000042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8.5027000000000186E-2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0.88767699999999916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0.39001400000000075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0.51220999999999961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7.7689069999999996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7.2648000000000046E-2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0.29345799999999933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8.1814000000000497E-2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0.8541249999999998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0.37527099999999969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0.43042300000000111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8.0508989999999994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0.35782209375560026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0.1733709999999995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1.8099670000000003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0.79523399999999977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0.63532799999999945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6.8181370000000001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9.4195000000000917E-2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0.22933499999999896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6.3937000000001021E-2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0.66749199999999931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6.3936999999999244E-2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0.22933599999999998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0.15749500000000083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9.3144760000000009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0.25926702279209923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0.10407500000000081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1.0865269999999994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0.10407499999999992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0.37330599999999947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0.23563000000000045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7.8719349999999997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0.23699936853580006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9.4314000000000675E-2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0.98461900000000036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9.4312999999999647E-2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0.33829300000000018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0.43809699999999907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8.2440259999999999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25.098800000000001</c:v>
                </c:pt>
                <c:pt idx="1">
                  <c:v>0.79049999999999998</c:v>
                </c:pt>
                <c:pt idx="2">
                  <c:v>69.17</c:v>
                </c:pt>
                <c:pt idx="3">
                  <c:v>0</c:v>
                </c:pt>
                <c:pt idx="4">
                  <c:v>0.1976</c:v>
                </c:pt>
                <c:pt idx="5">
                  <c:v>0.79049999999999998</c:v>
                </c:pt>
                <c:pt idx="6">
                  <c:v>0</c:v>
                </c:pt>
                <c:pt idx="7">
                  <c:v>1.7786999999999999</c:v>
                </c:pt>
                <c:pt idx="8">
                  <c:v>2.1739000000000002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0.55047399999999946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0.38437300000000008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0.10716000000000037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1.1187370000000003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0.10715999999999859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0.38437300000000008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0.37481000000000009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8.4470320000000001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0.36144996031469923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0.11172900000000041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1.1664259999999995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0.11172800000000027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0.40075699999999959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0.71041000000000132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6.9634679999999998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0.39537100992980001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0.13916500000000021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1.4528599999999994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0.13916500000000021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0.4991690000000002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0.48126099999999994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7.6467840000000002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0.44727253586260041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0.18346699999999938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1.915368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0.18346700000000027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0.65807700000000047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0.9602580000000005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6.0977269999999999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0.32624799999999965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0.17581299999999978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4.9015999999999948E-2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0.51171599999999984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4.9015000000000697E-2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0.17581399999999903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7.7102000000000004E-2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9.4503850000000007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0.7984</c:v>
                </c:pt>
                <c:pt idx="1">
                  <c:v>0.2016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Your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Your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Your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Your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Your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Your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Your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Your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8.6753025581118504</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Sheet1!$B$2:$B$6</c:f>
              <c:numCache>
                <c:formatCode>0.0</c:formatCode>
                <c:ptCount val="5"/>
                <c:pt idx="0">
                  <c:v>9.1</c:v>
                </c:pt>
                <c:pt idx="1">
                  <c:v>9.1</c:v>
                </c:pt>
                <c:pt idx="2">
                  <c:v>9</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Sheet1!$C$2:$C$6</c:f>
              <c:numCache>
                <c:formatCode>0.0</c:formatCode>
                <c:ptCount val="5"/>
                <c:pt idx="0">
                  <c:v>0.90000000000000036</c:v>
                </c:pt>
                <c:pt idx="1">
                  <c:v>0.90000000000000036</c:v>
                </c:pt>
                <c:pt idx="2">
                  <c:v>1</c:v>
                </c:pt>
                <c:pt idx="3">
                  <c:v>1</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Sheet1!$B$2:$B$6</c:f>
              <c:numCache>
                <c:formatCode>0.0</c:formatCode>
                <c:ptCount val="5"/>
                <c:pt idx="0">
                  <c:v>8.5</c:v>
                </c:pt>
                <c:pt idx="1">
                  <c:v>8.5</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Sheet1!$C$2:$C$6</c:f>
              <c:numCache>
                <c:formatCode>0.0</c:formatCode>
                <c:ptCount val="5"/>
                <c:pt idx="0">
                  <c:v>1.5</c:v>
                </c:pt>
                <c:pt idx="1">
                  <c:v>1.5</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0.14572699999999905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0.23077400000000026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6.4338000000001117E-2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0.67168000000000028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6.433799999999934E-2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0.23077400000000026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0.23443799999999904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8.6439710000000005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8.0500000000007788E-3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0.20014500000000091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5.57989999999986E-2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0.58253299999999975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5.5799000000000376E-2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0.20014500000000091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0.17673699999999926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8.9286410000000007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0.18904023587499985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7.7730000000000743E-2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0.81149100000000018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7.7729999999998967E-2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0.27881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0.1331970000000009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8.4532950000000007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50.690300000000001</c:v>
                </c:pt>
                <c:pt idx="2">
                  <c:v>49.112400000000001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Your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Your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Your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Your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Your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Your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Your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Your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8.4034216896263203</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Sheet1!$B$2:$B$6</c:f>
              <c:numCache>
                <c:formatCode>0.0</c:formatCode>
                <c:ptCount val="5"/>
                <c:pt idx="0">
                  <c:v>9</c:v>
                </c:pt>
                <c:pt idx="1">
                  <c:v>8.6999999999999993</c:v>
                </c:pt>
                <c:pt idx="2">
                  <c:v>8.6</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Sheet1!$C$2:$C$6</c:f>
              <c:numCache>
                <c:formatCode>0.0</c:formatCode>
                <c:ptCount val="5"/>
                <c:pt idx="0">
                  <c:v>1</c:v>
                </c:pt>
                <c:pt idx="1">
                  <c:v>1.3000000000000007</c:v>
                </c:pt>
                <c:pt idx="2">
                  <c:v>1.4000000000000004</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Sheet1!$B$2:$B$6</c:f>
              <c:numCache>
                <c:formatCode>0.0</c:formatCode>
                <c:ptCount val="5"/>
                <c:pt idx="0">
                  <c:v>7.9</c:v>
                </c:pt>
                <c:pt idx="1">
                  <c:v>8.1</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Sheet1!$C$2:$C$6</c:f>
              <c:numCache>
                <c:formatCode>0.0</c:formatCode>
                <c:ptCount val="5"/>
                <c:pt idx="0">
                  <c:v>2.0999999999999996</c:v>
                </c:pt>
                <c:pt idx="1">
                  <c:v>1.9000000000000004</c:v>
                </c:pt>
                <c:pt idx="2">
                  <c:v>1.9000000000000004</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0.15939499999999995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0.27020900000000125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7.5332999999998762E-2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0.78645999999999994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7.5332000000001287E-2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0.27020999999999873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0.21276500000000098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8.7493510000000008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7.3792000000000968E-2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0.23484099999999941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6.5471999999999753E-2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0.68351700000000015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6.5471999999999753E-2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0.23484099999999941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2.9876000000001568E-2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9.0082660000000008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0.13694999999999968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0.28539599999999954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7.9567000000000832E-2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0.83066299999999949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7.9567000000000832E-2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0.28539699999999968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0.10748000000000069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8.7030200000000004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0.47260100000000005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0.34470899999999993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9.6102999999999383E-2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1.0032940000000004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9.6103000000000272E-2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0.34470899999999993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0.78057800000000022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7.1530500000000004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Your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Your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Your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Your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Your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Your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Your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Your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8.0138328665581398</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Sheet1!$B$2:$B$6</c:f>
              <c:numCache>
                <c:formatCode>0.0</c:formatCode>
                <c:ptCount val="5"/>
                <c:pt idx="0">
                  <c:v>8.6</c:v>
                </c:pt>
                <c:pt idx="1">
                  <c:v>8.3000000000000007</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Sheet1!$C$2:$C$6</c:f>
              <c:numCache>
                <c:formatCode>0.0</c:formatCode>
                <c:ptCount val="5"/>
                <c:pt idx="0">
                  <c:v>1.4000000000000004</c:v>
                </c:pt>
                <c:pt idx="1">
                  <c:v>1.6999999999999993</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Sheet1!$B$2:$B$6</c:f>
              <c:numCache>
                <c:formatCode>0.0</c:formatCode>
                <c:ptCount val="5"/>
                <c:pt idx="0">
                  <c:v>7.6</c:v>
                </c:pt>
                <c:pt idx="1">
                  <c:v>7.6</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Sheet1!$C$2:$C$6</c:f>
              <c:numCache>
                <c:formatCode>0.0</c:formatCode>
                <c:ptCount val="5"/>
                <c:pt idx="0">
                  <c:v>2.4000000000000004</c:v>
                </c:pt>
                <c:pt idx="1">
                  <c:v>2.4000000000000004</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0.43412899999999954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0.27885999999999989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7.7745000000000175E-2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0.81163799999999942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7.7744000000000923E-2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0.27885999999999989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0.2548919999999999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7.8190150000000003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0.20888970072939994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8.635300000000079E-2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0.90151199999999942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8.635200000000065E-2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0.30973899999999954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0.63698700000000041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7.09741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0.13932946760379927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6.1879000000001128E-2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0.64601699999999873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6.1880000000000379E-2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0.22195600000000049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0.28826100000000032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8.7094480000000001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0.20470100000000002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0.10318699999999925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1.077255000000001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0.10318700000000014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0.58874099999999885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7.7662659999999999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0.15966902761539981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0.1427839999999998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1.4906370000000004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0.14278299999999966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0.51214899999999997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1.6094760000000008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6.2065739999999998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6.9631999999999996</c:v>
                </c:pt>
                <c:pt idx="1">
                  <c:v>8.7041000000000004</c:v>
                </c:pt>
                <c:pt idx="2">
                  <c:v>28.433299999999999</c:v>
                </c:pt>
                <c:pt idx="3">
                  <c:v>55.8994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1.6619999999996082E-3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0.133049999999999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3.7094000000001515E-2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0.38724999999999987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3.709299999999871E-2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0.13305000000000078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0.1715649999999993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9.4965460000000004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0.24684900000000098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0.19386699999999912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5.4047999999999874E-2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0.56425900000000162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5.4048999999999126E-2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0.19386599999999987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0.23639299999999963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8.8844910000000006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0.26676297606460064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8.6748999999999299E-2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0.90564599999999995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8.6749000000001075E-2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0.31115999999999921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0.44607399999999942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8.1309129999999996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Your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Your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Your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Your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Your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Your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Your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Your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7.8661778970448903</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Sheet1!$B$2:$B$6</c:f>
              <c:numCache>
                <c:formatCode>0.0</c:formatCode>
                <c:ptCount val="5"/>
                <c:pt idx="0">
                  <c:v>8.6</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Sheet1!$C$2:$C$6</c:f>
              <c:numCache>
                <c:formatCode>0.0</c:formatCode>
                <c:ptCount val="5"/>
                <c:pt idx="0">
                  <c:v>1.4000000000000004</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Sheet1!$B$2:$B$6</c:f>
              <c:numCache>
                <c:formatCode>0.0</c:formatCode>
                <c:ptCount val="5"/>
                <c:pt idx="0">
                  <c:v>7.9</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Sheet1!$C$2:$C$6</c:f>
              <c:numCache>
                <c:formatCode>0.0</c:formatCode>
                <c:ptCount val="5"/>
                <c:pt idx="0">
                  <c:v>2.0999999999999996</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9.2810000000000059E-2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0.21934000000000076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6.1149999999999594E-2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0.638401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6.1149999999999594E-2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0.21934100000000001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0.14017100000000049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8.845167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0.53893500000000039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0.25932999999999939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7.2300000000000253E-2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0.7547959999999998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7.2299000000001001E-2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0.25933099999999953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0.42082699999999917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7.1575759999999997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8.7856000000000378E-2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0.29395599999999966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8.1952000000000247E-2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0.85557399999999895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8.1953000000000387E-2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0.29395599999999966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0.49825000000000053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7.5957910000000002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Your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Your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Your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Your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Your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Your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Your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Your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7.1168173463824296</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RWA | Hull University Teaching Hospitals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RWA | Hull University Teaching Hospitals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RWA | Hull University Teaching Hospitals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Hull University Teaching Hospitals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084728772"/>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953248046"/>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Q8. How clean was the hospital room or ward that you were in?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487877098"/>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7957305"/>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566935576"/>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Q39. Before you left hospital, were you given any information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0326011"/>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1139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305398"/>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740143407"/>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39668560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2752207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61052996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01270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96634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93647799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048456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659341654"/>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749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9142010"/>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44966209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409735903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2270217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80571517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8952184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37821591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8965418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23192260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407625972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27165559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46332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60943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594109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27567141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33274243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23420137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76328560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64315606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42425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2007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704486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176537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822340885"/>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141116140"/>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80105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61169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30346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5978825"/>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40015068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490556504"/>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3354045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46623672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216755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87661251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27290097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83868627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00116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44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25258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2720112"/>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89512245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0279254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5838768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403523842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1958697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2958302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28679525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93226317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041635892"/>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73515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17534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53508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854915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91653798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360888062"/>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5032609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72083389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8197582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49881280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26581777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15724744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72705335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75574307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23541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77529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2645787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403353261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36845483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58500723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98491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5186433"/>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78880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601954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5495341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988342436"/>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4224094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50025681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7468150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59915086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50031668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75375999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09421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74315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78665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4232149"/>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53359138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01270616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757021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96305317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9561095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45122053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04638008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56491312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6581351"/>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39609540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51343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24686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9220287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82354140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86360403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41798206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658577653"/>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81341116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31344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77953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4063106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92105910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6421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4001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34071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268534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91346253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848860362"/>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8989864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417145564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7656004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08676581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44734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10827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74410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8896315"/>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58220347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4134457047"/>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0129384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34342951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681684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66199979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72805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94046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59750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7002959"/>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06776864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688283766"/>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2882831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43169811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743338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98161787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57652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87310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88656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20010678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8030770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5318040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(54)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(121)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51559328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40598592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7876223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(223)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0344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99838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20469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51354868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0188067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5969970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(133)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79530556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19357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7945902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83699009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56722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27103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86194402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4635325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4954105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1458591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24022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7315246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3752212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00312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58864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24019620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079397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0990962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40412672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59285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9689346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25841756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(286)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8217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75271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7031933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8072686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4741087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(204)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(128)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7242413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1053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9969073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4758617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(160)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(149)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01603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95437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3602431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1178428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5874594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(141)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(115)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5221496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15334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9746371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42802108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71931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03545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16928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69586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2975046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8128989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4603320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238795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9894176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0680901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(125)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14579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7570870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42672813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8505353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(213)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7432711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50193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7578504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176104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81919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45512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3494191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1460429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9438649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(290)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249723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57103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8412922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9146634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(223)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11202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50563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406546003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3884351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9887036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579133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28984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66088607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23847417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(226)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20703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35070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95413822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056158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1100479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(226)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9489560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43332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4385675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6657073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56915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55771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079248387"/>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41171746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3267629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(202)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147066927"/>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49680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4979975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5559849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42613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15804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55204692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2971235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4996899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(223)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5045511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99158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400024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0856965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(187)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47733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94626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407241635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5398765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7537912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42709691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98043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7444199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95692497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07577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84944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575404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7922013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016060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(183)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77458754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66158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3307342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41416772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(199)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63067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76118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94555650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6489906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5419155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(150)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(156)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8703979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57083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8697504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1679585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(157)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(168)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82143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45608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3769539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6529282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12856414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(158)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(169)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6257721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11815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0834926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1012340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(222)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68533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65944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669369481"/>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2843186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5389656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(233)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(176)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863260987"/>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81275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416758863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6812499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(123)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2416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47154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64044922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1977498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120527810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8583303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49407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8859681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41115578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(271)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(215)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15357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90739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601706029"/>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39477351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4576993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495223364"/>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37701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6834433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7662413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(219)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(166)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7532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80748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40867980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5891220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9928586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(254)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40515903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73273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6654874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5269405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4864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10414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489382983"/>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064996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7557956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(167)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(109)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137959835"/>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95000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4430649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3640828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(166)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(107)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35155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34814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406254664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801867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4239897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(197)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7091023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87053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496046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1116143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(286)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48161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55592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835480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38608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629774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1080494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HULL ROYAL INFIRMARY (286)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CASTLE HILL HOSPITAL (221)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39914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8738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50303161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87245810"/>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93245795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71070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93295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3562757218"/>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79429202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893317660"/>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18506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435853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798238513"/>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45060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81257489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4028133513"/>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96909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62201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37444576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618010098"/>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71469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0501357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63351629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638060181"/>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75788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42664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83821419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743491521"/>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620596622"/>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572037691"/>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78387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1185355"/>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6482117"/>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40146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03490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8167884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Q33. Beforehand, how well did hospital staff explain how you might feel after you had the operations or procedures?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27309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370914646"/>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05671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223647021"/>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98211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610197013"/>
              </p:ext>
            </p:extLst>
          </p:nvPr>
        </p:nvGraphicFramePr>
        <p:xfrm>
          <a:off x="469068" y="1548000"/>
          <a:ext cx="11253864" cy="2318440"/>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Q17. Did you have confidence and trust in the doctors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922305763"/>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33647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Hull University Teaching Hospitals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952041408"/>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Cleanliness: patients feeling that the hospital room or ward they were in was clean
Food outside set meal times: patients being able to get hospital food outside of set meal times, if needed
Waiting to be admitted: patients feeling that they waited the right amount of time on the waiting list before being admitted to hospital
Equipment and adaptations in the home: hospital staff discussing if any equipment or home adaptations were needed when leaving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769443988"/>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Expectations after the operation or procedure: patients being given an explanation from staff, before their operation or procedure, of how they might feel afterwards
Information on discharge: patients being given information about what they should or should not do after leaving hospital
Information about medicines to take at home: patients being given information about medicines they were to take at home
Noise from staff: patients not being bothered by noise at night from staff
After the operation or procedure: patients being given an explanation from staff of how their operation or procedure went</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1248 inpatients at Hull University Teaching Hospitals NHS Trust who had attended in late 2021. Responses were received from 517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2310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5294983"/>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1,248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517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112175855"/>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4929020"/>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445694518"/>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8776812"/>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625489747"/>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619218963"/>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801429054"/>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263786758"/>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792594409"/>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509354086"/>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2%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3492042"/>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268943289"/>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1985425"/>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749304840"/>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515324271"/>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19334</TotalTime>
  <Words>16406</Words>
  <Application>Microsoft Office PowerPoint</Application>
  <PresentationFormat>Widescreen</PresentationFormat>
  <Paragraphs>2334</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Hull University Teaching Hospitals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2022-09-30T10:58:31Z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